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handoutMasterIdLst>
    <p:handoutMasterId r:id="rId41"/>
  </p:handoutMasterIdLst>
  <p:sldIdLst>
    <p:sldId id="256" r:id="rId2"/>
    <p:sldId id="353" r:id="rId3"/>
    <p:sldId id="290" r:id="rId4"/>
    <p:sldId id="291" r:id="rId5"/>
    <p:sldId id="289" r:id="rId6"/>
    <p:sldId id="293" r:id="rId7"/>
    <p:sldId id="294" r:id="rId8"/>
    <p:sldId id="292" r:id="rId9"/>
    <p:sldId id="360" r:id="rId10"/>
    <p:sldId id="361" r:id="rId11"/>
    <p:sldId id="363" r:id="rId12"/>
    <p:sldId id="366" r:id="rId13"/>
    <p:sldId id="362" r:id="rId14"/>
    <p:sldId id="367" r:id="rId15"/>
    <p:sldId id="369" r:id="rId16"/>
    <p:sldId id="264" r:id="rId17"/>
    <p:sldId id="346" r:id="rId18"/>
    <p:sldId id="268" r:id="rId19"/>
    <p:sldId id="269" r:id="rId20"/>
    <p:sldId id="348" r:id="rId21"/>
    <p:sldId id="271" r:id="rId22"/>
    <p:sldId id="329" r:id="rId23"/>
    <p:sldId id="330" r:id="rId24"/>
    <p:sldId id="273" r:id="rId25"/>
    <p:sldId id="274" r:id="rId26"/>
    <p:sldId id="350" r:id="rId27"/>
    <p:sldId id="325" r:id="rId28"/>
    <p:sldId id="343" r:id="rId29"/>
    <p:sldId id="276" r:id="rId30"/>
    <p:sldId id="312" r:id="rId31"/>
    <p:sldId id="278" r:id="rId32"/>
    <p:sldId id="279" r:id="rId33"/>
    <p:sldId id="355" r:id="rId34"/>
    <p:sldId id="357" r:id="rId35"/>
    <p:sldId id="352" r:id="rId36"/>
    <p:sldId id="365" r:id="rId37"/>
    <p:sldId id="327" r:id="rId38"/>
    <p:sldId id="295" r:id="rId39"/>
    <p:sldId id="345" r:id="rId4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pite" initials="O" lastIdx="2" clrIdx="0">
    <p:extLst>
      <p:ext uri="{19B8F6BF-5375-455C-9EA6-DF929625EA0E}">
        <p15:presenceInfo xmlns:p15="http://schemas.microsoft.com/office/powerpoint/2012/main" userId="Ospi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477127B-4ACA-4583-A4CA-2B98BC7806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9CCE72F-153A-4AC1-900D-28933E5906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32E5B1E1-94E3-4FC2-AF63-E4D73CB2BC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122C27E5-FDA6-4950-82F5-4A5241D41F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8831B-3F3D-49F2-B08A-44E0264FB20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99D214-B0EA-4FF1-B187-881DF7E6C604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BAB90E-9278-4E43-8935-47D195FEB4B8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CFAA8B5-762E-45DC-9204-A4094450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DC4C0F3D-6115-4D53-AE8B-15A22EF4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9D2DCF1F-59EB-45D2-AEA7-A62020F3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D806-A827-431B-97BA-C3FFEA5A7A9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687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B569739-08D9-4B79-8D9F-D5439301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E8272A4B-3740-4B8C-B0FA-09A65E8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582703A-D9A0-444A-99E5-D05E5B62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E3E7-B901-40C1-9A71-B24A5BD4F3B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8992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683401A-3744-40C4-93AC-1F3B2EC1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922DEA2F-BB59-4189-B01B-BD1E478D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D3DC474-9587-44AF-A328-59408AD4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CAD3-47DB-4D56-B821-6CBB64A629A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7453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ACEC9C22-6E17-45CA-9196-AB40AD8E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C3F165AF-02E2-49C9-94A4-82374BDC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27270E2-41D6-45CB-804F-E4C7993C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5A8C-5634-44AF-8047-B285558FEC8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937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DE448F-F76D-414E-A623-4D3457B5A75B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E289A-BE23-4DF7-91D7-656D3558DC39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63A2D0-B0D0-463A-8E33-4B8FABC394D9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76F025-276B-466C-9802-6A7994DE2F5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6A2C8B0-3533-4857-A4BC-BA7FCFDE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0345569-79A0-4AE9-BECF-2E8AA6B6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936B47-8233-46CF-AB3D-473EF94C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E689-C785-4784-988C-468C3D46BF0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328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67AD8799-9512-413D-A768-54946EA9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4A62FB7E-6B65-4D2A-B65D-324478E0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AFC7AD8C-3F92-4F29-ACC5-8D967956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982E-0CD4-4E75-A452-6A90B75F6FE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662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27231-C4C5-4290-A90F-79AF8914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966D7-DBEB-464C-B637-E7A0BD7D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1DB93-BBA9-4055-9430-B5C8FB37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5287-D0D0-4791-A0F6-31F4AE809D3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3706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7CF42A49-529A-4DD1-BD27-2833F785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0F4FBE2B-E189-4211-9F76-D0463786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A54370EC-EAA8-42B6-9129-C7057579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57A9-53BD-4FC4-9019-62E31FD5458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630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7BBD2F-3D0C-44EA-9B9D-6D06B6B4BCD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0E590-22C0-4DC7-992E-FDEB1CD0AB0C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E178099-9925-44FB-B646-4D81FB6B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B35FF27-622B-4220-86B1-87DC89E5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B1C67DE-5BD9-4CB4-B4EB-3C71A3DD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3492-A9AF-4422-AAFC-5A9F76A88A8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759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6D93E-FE95-483E-861E-B255880B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CBF9F-66EA-42EA-92C6-7E38E8E6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41F4-53F5-49E1-8AB3-09F362FC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F865-0926-4F68-B8A7-61F7206B9D7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868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BE5B56-0667-4F29-A4EC-01B7ACDCA7C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C0520030-7669-4C92-9B4B-63C13C832A41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223684B-3697-4B05-A4EE-07085B317BD6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2FE51A0-6627-40A6-A73C-CEB2FB38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E8EC8CE-98A8-4449-ACDB-9635557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2F0144F-E9E3-4E23-BF9B-75EF6140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21DB-DFCF-4CC7-A96B-9EFD965C1F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4589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7C539F0A-E7B1-4FCC-89D4-D81B34D6B7A3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9A96AB-73C5-47A1-BADE-A07D74CA43E8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74014591-1645-462D-B547-AC88D21B495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CC88B0-DE3D-46CC-823A-E6D0DCD8E86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2C079C07-9104-4A16-9E82-BF0F80F8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62869B17-BFA2-4B4C-AF0A-1CE544BAE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18DC8F4F-98DF-4C33-B643-6E7338DA3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D60718F-B942-4550-8647-98157C774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80B8A860-4FB2-4A97-8C4B-60B0EF75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B3BD882C-C005-46EA-B8DC-8827D488A7E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92F61-A5EB-432B-97F1-3B719900E46B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9" r:id="rId2"/>
    <p:sldLayoutId id="2147484655" r:id="rId3"/>
    <p:sldLayoutId id="2147484650" r:id="rId4"/>
    <p:sldLayoutId id="2147484656" r:id="rId5"/>
    <p:sldLayoutId id="2147484651" r:id="rId6"/>
    <p:sldLayoutId id="2147484657" r:id="rId7"/>
    <p:sldLayoutId id="2147484658" r:id="rId8"/>
    <p:sldLayoutId id="2147484659" r:id="rId9"/>
    <p:sldLayoutId id="2147484652" r:id="rId10"/>
    <p:sldLayoutId id="2147484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.aulaweb.unige.it/enrol/index.php?id=6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nige.it/studenti/telemac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ingresso.aulaweb.unige.it/course/view.php?id=27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ge.it/en/off.f/2023/ins/67854" TargetMode="External"/><Relationship Id="rId2" Type="http://schemas.openxmlformats.org/officeDocument/2006/relationships/hyperlink" Target="https://corsi.unige.it/en/off.f/2023/ins/6785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2023.aulaweb.unige.it/course/view.php?id=12465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2022.aulaweb.unige.it/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syacademy.unige.it/portalestudenti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ue.unige.it/node/931" TargetMode="External"/><Relationship Id="rId2" Type="http://schemas.openxmlformats.org/officeDocument/2006/relationships/hyperlink" Target="https://lingue.unige.it/node/886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ue.unige.it/node/41" TargetMode="External"/><Relationship Id="rId2" Type="http://schemas.openxmlformats.org/officeDocument/2006/relationships/hyperlink" Target="https://corsi.unige.it/off.f/ins/inde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t.unige.it/202320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B5552DD-7E6A-48E5-9BF5-35C5D204E4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620713"/>
            <a:ext cx="7407275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4600" dirty="0">
                <a:solidFill>
                  <a:schemeClr val="tx2">
                    <a:satMod val="130000"/>
                  </a:schemeClr>
                </a:solidFill>
              </a:rPr>
              <a:t>Anglistica 2023-24</a:t>
            </a:r>
          </a:p>
        </p:txBody>
      </p:sp>
      <p:pic>
        <p:nvPicPr>
          <p:cNvPr id="9219" name="Picture 5" descr="logofinalmentepiccolo">
            <a:extLst>
              <a:ext uri="{FF2B5EF4-FFF2-40B4-BE49-F238E27FC236}">
                <a16:creationId xmlns:a16="http://schemas.microsoft.com/office/drawing/2014/main" id="{91C12C28-E0F4-4280-8B5E-B85B8862B48A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3763" y="5589588"/>
            <a:ext cx="1127125" cy="1117600"/>
          </a:xfrm>
          <a:noFill/>
        </p:spPr>
      </p:pic>
      <p:sp>
        <p:nvSpPr>
          <p:cNvPr id="9220" name="Text Box 6">
            <a:extLst>
              <a:ext uri="{FF2B5EF4-FFF2-40B4-BE49-F238E27FC236}">
                <a16:creationId xmlns:a16="http://schemas.microsoft.com/office/drawing/2014/main" id="{57765188-0067-4675-874B-AF8DCE8EB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4221163"/>
            <a:ext cx="4608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/>
              <a:t>Dipartimento di Lingue e Culture Moderne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Scuola di Scienze Umanistiche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Università di Genova</a:t>
            </a:r>
          </a:p>
        </p:txBody>
      </p:sp>
      <p:pic>
        <p:nvPicPr>
          <p:cNvPr id="9221" name="Picture 6" descr="E:\My Dropbox\CB's files\uni\teaching\2012-13\flags of English speaking countries.jpg">
            <a:extLst>
              <a:ext uri="{FF2B5EF4-FFF2-40B4-BE49-F238E27FC236}">
                <a16:creationId xmlns:a16="http://schemas.microsoft.com/office/drawing/2014/main" id="{336FBE79-E81A-4FB6-AEF5-5D6C136CC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205038"/>
            <a:ext cx="2592388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476672"/>
            <a:ext cx="7499350" cy="5771728"/>
          </a:xfrm>
        </p:spPr>
        <p:txBody>
          <a:bodyPr/>
          <a:lstStyle/>
          <a:p>
            <a:pPr marL="82550" indent="0">
              <a:buNone/>
            </a:pPr>
            <a:r>
              <a:rPr lang="it-IT" altLang="en-US" dirty="0"/>
              <a:t>1) Si presenta </a:t>
            </a:r>
            <a:r>
              <a:rPr lang="en-GB" altLang="en-US" dirty="0"/>
              <a:t>una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/>
              <a:t>)</a:t>
            </a:r>
          </a:p>
          <a:p>
            <a:pPr marL="82550" indent="0">
              <a:buNone/>
            </a:pPr>
            <a:r>
              <a:rPr lang="en-GB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https://cla.aulaweb.unige.it/enrol/index.php?id=60</a:t>
            </a:r>
            <a:endParaRPr lang="en-GB" altLang="en-US" sz="28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r>
              <a:rPr lang="en-GB" altLang="en-US" dirty="0"/>
              <a:t>Chi ha </a:t>
            </a:r>
            <a:r>
              <a:rPr lang="en-GB" altLang="en-US" dirty="0" err="1"/>
              <a:t>caricato</a:t>
            </a:r>
            <a:r>
              <a:rPr lang="en-GB" altLang="en-US" dirty="0"/>
              <a:t> una </a:t>
            </a:r>
            <a:r>
              <a:rPr lang="en-GB" altLang="en-US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</a:t>
            </a:r>
            <a:r>
              <a:rPr lang="en-GB" altLang="en-US" dirty="0" err="1"/>
              <a:t>riceve</a:t>
            </a:r>
            <a:r>
              <a:rPr lang="en-GB" altLang="en-US" dirty="0"/>
              <a:t> dal </a:t>
            </a:r>
            <a:r>
              <a:rPr lang="en-GB" altLang="en-US" dirty="0" err="1"/>
              <a:t>sistema</a:t>
            </a:r>
            <a:r>
              <a:rPr lang="en-GB" altLang="en-US" dirty="0"/>
              <a:t> un badge </a:t>
            </a:r>
            <a:r>
              <a:rPr lang="en-GB" altLang="en-US" dirty="0" err="1"/>
              <a:t>che</a:t>
            </a:r>
            <a:r>
              <a:rPr lang="en-GB" altLang="en-US" dirty="0"/>
              <a:t> </a:t>
            </a:r>
            <a:r>
              <a:rPr lang="en-GB" altLang="en-US" dirty="0" err="1"/>
              <a:t>dà</a:t>
            </a:r>
            <a:r>
              <a:rPr lang="en-GB" altLang="en-US" dirty="0"/>
              <a:t> </a:t>
            </a:r>
            <a:r>
              <a:rPr lang="en-GB" altLang="en-US" dirty="0" err="1"/>
              <a:t>diritto</a:t>
            </a:r>
            <a:r>
              <a:rPr lang="en-GB" altLang="en-US" dirty="0"/>
              <a:t> a </a:t>
            </a:r>
            <a:r>
              <a:rPr lang="en-GB" altLang="en-US" dirty="0" err="1"/>
              <a:t>inserire</a:t>
            </a:r>
            <a:r>
              <a:rPr lang="en-GB" altLang="en-US" dirty="0"/>
              <a:t> inglese come lingua di studio a LCM.</a:t>
            </a: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06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548680"/>
            <a:ext cx="7499350" cy="5699720"/>
          </a:xfrm>
        </p:spPr>
        <p:txBody>
          <a:bodyPr/>
          <a:lstStyle/>
          <a:p>
            <a:pPr marL="82550" indent="0">
              <a:buNone/>
            </a:pPr>
            <a:r>
              <a:rPr lang="it-IT" sz="3100" dirty="0"/>
              <a:t>2) Si sostiene un test di livello B1 contestualmente a TELEMACO:</a:t>
            </a:r>
          </a:p>
          <a:p>
            <a:pPr marL="82550" indent="0">
              <a:buNone/>
            </a:pPr>
            <a:r>
              <a:rPr lang="en-GB" altLang="en-US" sz="31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https://unige.it/studenti/telemaco</a:t>
            </a:r>
            <a:endParaRPr lang="en-GB" altLang="en-US" sz="31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sz="3100" dirty="0">
              <a:solidFill>
                <a:srgbClr val="00B050"/>
              </a:solidFill>
            </a:endParaRPr>
          </a:p>
          <a:p>
            <a:pPr marL="82550" indent="0">
              <a:buNone/>
            </a:pPr>
            <a:r>
              <a:rPr lang="en-GB" altLang="en-US" sz="3100" dirty="0"/>
              <a:t>- Le date di TELEMACO </a:t>
            </a:r>
            <a:r>
              <a:rPr lang="en-GB" altLang="en-US" sz="3100" dirty="0" err="1"/>
              <a:t>utili</a:t>
            </a:r>
            <a:r>
              <a:rPr lang="en-GB" altLang="en-US" sz="3100" dirty="0"/>
              <a:t> per Lingue e culture </a:t>
            </a:r>
            <a:r>
              <a:rPr lang="en-GB" altLang="en-US" sz="3100" dirty="0" err="1"/>
              <a:t>moderne</a:t>
            </a:r>
            <a:r>
              <a:rPr lang="en-GB" altLang="en-US" sz="3100" dirty="0"/>
              <a:t> </a:t>
            </a:r>
            <a:r>
              <a:rPr lang="en-GB" altLang="en-US" sz="3100" dirty="0" err="1"/>
              <a:t>sono</a:t>
            </a:r>
            <a:r>
              <a:rPr lang="en-GB" altLang="en-US" sz="3100" dirty="0"/>
              <a:t>: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14, 15 settembre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27, 28, 29 settembre</a:t>
            </a:r>
          </a:p>
          <a:p>
            <a:pPr marL="82550" indent="0">
              <a:buNone/>
            </a:pPr>
            <a:r>
              <a:rPr lang="it-IT" altLang="en-US" sz="3100" dirty="0">
                <a:solidFill>
                  <a:srgbClr val="FF0000"/>
                </a:solidFill>
              </a:rPr>
              <a:t>25, 26 ottobre</a:t>
            </a:r>
          </a:p>
          <a:p>
            <a:pPr marL="82550" indent="0">
              <a:buNone/>
            </a:pPr>
            <a:r>
              <a:rPr lang="it-IT" sz="3100" dirty="0"/>
              <a:t>Chi non ha già svolto/prenotato il test si prenoti per ottobre.</a:t>
            </a:r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57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1877C0-E35F-4DFC-AB08-C09A37D65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836712"/>
            <a:ext cx="7499350" cy="4800600"/>
          </a:xfrm>
        </p:spPr>
        <p:txBody>
          <a:bodyPr/>
          <a:lstStyle/>
          <a:p>
            <a:pPr marL="82550" indent="0">
              <a:buNone/>
            </a:pPr>
            <a:endParaRPr lang="it-IT" dirty="0"/>
          </a:p>
          <a:p>
            <a:pPr marL="82550" indent="0">
              <a:buNone/>
            </a:pPr>
            <a:endParaRPr lang="it-IT" dirty="0"/>
          </a:p>
          <a:p>
            <a:pPr marL="82550" indent="0" algn="just">
              <a:buNone/>
            </a:pPr>
            <a:r>
              <a:rPr lang="it-IT" dirty="0"/>
              <a:t>Il test TELEMACO con il test B1/</a:t>
            </a:r>
            <a:r>
              <a:rPr lang="it-IT" dirty="0" err="1"/>
              <a:t>Assessment</a:t>
            </a:r>
            <a:r>
              <a:rPr lang="it-IT" dirty="0"/>
              <a:t> test è per tutte le matricole 2023-24 (persone iscritte per la prima volta a Lingue e culture moderne nell’</a:t>
            </a:r>
            <a:r>
              <a:rPr lang="it-IT" dirty="0" err="1"/>
              <a:t>a.a</a:t>
            </a:r>
            <a:r>
              <a:rPr lang="it-IT" dirty="0"/>
              <a:t>. 2023-24 che non abbiano una carriera universitaria precedente).</a:t>
            </a:r>
          </a:p>
        </p:txBody>
      </p:sp>
    </p:spTree>
    <p:extLst>
      <p:ext uri="{BB962C8B-B14F-4D97-AF65-F5344CB8AC3E}">
        <p14:creationId xmlns:p14="http://schemas.microsoft.com/office/powerpoint/2010/main" val="378080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8F4F342E-DF7A-407C-ADD0-169FEA68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04813"/>
            <a:ext cx="7499350" cy="5843587"/>
          </a:xfrm>
        </p:spPr>
        <p:txBody>
          <a:bodyPr/>
          <a:lstStyle/>
          <a:p>
            <a:pPr marL="82550" indent="0" algn="just">
              <a:buNone/>
            </a:pPr>
            <a:endParaRPr lang="it-IT" altLang="en-US" dirty="0"/>
          </a:p>
          <a:p>
            <a:pPr marL="82550" indent="0" algn="just">
              <a:buNone/>
            </a:pPr>
            <a:r>
              <a:rPr lang="it-IT" altLang="en-US" dirty="0"/>
              <a:t>Chi volesse inserire inglese come lingua di studio in un anno di corso successivo al primo o come corso singolo o chi fosse immatricolato per la prima volta a LCM ma in seguito a passaggi da altri corsi di laurea che lo escludano dal test TELEMACO+AT, e dunque non fosse una vera e propria ‘matricola’, deve sostenere il cosiddetto test B1 di inglese per ‘NON matricole’ LCM.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82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CBD6B-BAED-4538-91E9-FBA389BF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Test B1 di inglese </a:t>
            </a:r>
            <a:br>
              <a:rPr lang="it-IT" dirty="0"/>
            </a:br>
            <a:r>
              <a:rPr lang="it-IT" dirty="0"/>
              <a:t>per ‘NON matricole’ LCM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7ABC3-7690-4892-A10B-CFF7526F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it-IT" dirty="0"/>
              <a:t>Date: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18 </a:t>
            </a:r>
            <a:r>
              <a:rPr lang="en-GB" altLang="en-US" dirty="0" err="1">
                <a:solidFill>
                  <a:srgbClr val="FF0000"/>
                </a:solidFill>
              </a:rPr>
              <a:t>settembre</a:t>
            </a:r>
            <a:r>
              <a:rPr lang="en-GB" altLang="en-US" dirty="0">
                <a:solidFill>
                  <a:srgbClr val="FF0000"/>
                </a:solidFill>
              </a:rPr>
              <a:t> 2023 ore 11 aula Clat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18 </a:t>
            </a:r>
            <a:r>
              <a:rPr lang="en-GB" altLang="en-US" dirty="0" err="1">
                <a:solidFill>
                  <a:srgbClr val="FF0000"/>
                </a:solidFill>
              </a:rPr>
              <a:t>ottobre</a:t>
            </a:r>
            <a:r>
              <a:rPr lang="en-GB" altLang="en-US" dirty="0">
                <a:solidFill>
                  <a:srgbClr val="FF0000"/>
                </a:solidFill>
              </a:rPr>
              <a:t> 2023 ore 14 aula Clat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Informazioni</a:t>
            </a:r>
            <a:r>
              <a:rPr lang="en-GB" altLang="en-US" dirty="0"/>
              <a:t>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endParaRPr lang="en-GB" altLang="en-US" dirty="0">
              <a:solidFill>
                <a:srgbClr val="00B05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Iscrizioni</a:t>
            </a:r>
            <a:r>
              <a:rPr lang="en-GB" altLang="en-US" dirty="0"/>
              <a:t>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https://testingresso.aulaweb.unige.it/course/view.php?id=27</a:t>
            </a:r>
            <a:endParaRPr lang="en-GB" altLang="en-US" dirty="0">
              <a:solidFill>
                <a:srgbClr val="00B05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502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CBD6B-BAED-4538-91E9-FBA389BF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Test B1 di inglese </a:t>
            </a:r>
            <a:br>
              <a:rPr lang="it-IT" dirty="0"/>
            </a:br>
            <a:r>
              <a:rPr lang="it-IT" dirty="0"/>
              <a:t>per ‘NON matricole’ LCM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7ABC3-7690-4892-A10B-CFF7526F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err="1"/>
              <a:t>Anche</a:t>
            </a:r>
            <a:r>
              <a:rPr lang="en-GB" altLang="en-US" dirty="0"/>
              <a:t> da </a:t>
            </a:r>
            <a:r>
              <a:rPr lang="en-GB" altLang="en-US" dirty="0" err="1"/>
              <a:t>questo</a:t>
            </a:r>
            <a:r>
              <a:rPr lang="en-GB" altLang="en-US" dirty="0"/>
              <a:t> test </a:t>
            </a:r>
            <a:r>
              <a:rPr lang="en-GB" altLang="en-US" dirty="0" err="1"/>
              <a:t>si</a:t>
            </a:r>
            <a:r>
              <a:rPr lang="en-GB" altLang="en-US" dirty="0"/>
              <a:t> è </a:t>
            </a:r>
            <a:r>
              <a:rPr lang="en-GB" altLang="en-US" dirty="0" err="1"/>
              <a:t>esonerati</a:t>
            </a:r>
            <a:r>
              <a:rPr lang="en-GB" altLang="en-US" dirty="0"/>
              <a:t> se </a:t>
            </a:r>
          </a:p>
          <a:p>
            <a:pPr>
              <a:buFontTx/>
              <a:buChar char="-"/>
            </a:pPr>
            <a:r>
              <a:rPr lang="en-GB" altLang="en-US" dirty="0"/>
              <a:t>in </a:t>
            </a:r>
            <a:r>
              <a:rPr lang="en-GB" altLang="en-US" dirty="0" err="1"/>
              <a:t>possesso</a:t>
            </a:r>
            <a:r>
              <a:rPr lang="en-GB" altLang="en-US" dirty="0"/>
              <a:t> di </a:t>
            </a:r>
            <a:r>
              <a:rPr lang="en-GB" altLang="en-US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B1 o </a:t>
            </a:r>
            <a:r>
              <a:rPr lang="en-GB" altLang="en-US" dirty="0" err="1"/>
              <a:t>superiore</a:t>
            </a:r>
            <a:r>
              <a:rPr lang="en-GB" altLang="en-US" dirty="0"/>
              <a:t> </a:t>
            </a:r>
          </a:p>
          <a:p>
            <a:pPr>
              <a:buFontTx/>
              <a:buChar char="-"/>
            </a:pPr>
            <a:r>
              <a:rPr lang="en-GB" altLang="en-US" dirty="0" err="1"/>
              <a:t>si</a:t>
            </a:r>
            <a:r>
              <a:rPr lang="en-GB" altLang="en-US" dirty="0"/>
              <a:t> è </a:t>
            </a:r>
            <a:r>
              <a:rPr lang="en-GB" altLang="en-US" dirty="0" err="1"/>
              <a:t>già</a:t>
            </a:r>
            <a:r>
              <a:rPr lang="en-GB" altLang="en-US" dirty="0"/>
              <a:t> </a:t>
            </a:r>
            <a:r>
              <a:rPr lang="en-GB" altLang="en-US" dirty="0" err="1"/>
              <a:t>dimostrato</a:t>
            </a:r>
            <a:r>
              <a:rPr lang="en-GB" altLang="en-US" dirty="0"/>
              <a:t> il </a:t>
            </a:r>
            <a:r>
              <a:rPr lang="en-GB" altLang="en-US" dirty="0" err="1"/>
              <a:t>livello</a:t>
            </a:r>
            <a:r>
              <a:rPr lang="en-GB" altLang="en-US" dirty="0"/>
              <a:t> B1grazie a test o </a:t>
            </a:r>
            <a:r>
              <a:rPr lang="en-GB" altLang="en-US" dirty="0" err="1"/>
              <a:t>esami</a:t>
            </a:r>
            <a:r>
              <a:rPr lang="en-GB" altLang="en-US" dirty="0"/>
              <a:t> </a:t>
            </a:r>
            <a:r>
              <a:rPr lang="en-GB" altLang="en-US" dirty="0" err="1"/>
              <a:t>sostenuti</a:t>
            </a:r>
            <a:r>
              <a:rPr lang="en-GB" altLang="en-US" dirty="0"/>
              <a:t> </a:t>
            </a:r>
            <a:r>
              <a:rPr lang="en-GB" altLang="en-US" dirty="0" err="1"/>
              <a:t>nella</a:t>
            </a:r>
            <a:r>
              <a:rPr lang="en-GB" altLang="en-US" dirty="0"/>
              <a:t> propria </a:t>
            </a:r>
            <a:r>
              <a:rPr lang="en-GB" altLang="en-US" dirty="0" err="1"/>
              <a:t>carriera</a:t>
            </a:r>
            <a:r>
              <a:rPr lang="en-GB" altLang="en-US" dirty="0"/>
              <a:t> </a:t>
            </a:r>
            <a:r>
              <a:rPr lang="en-GB" altLang="en-US" dirty="0" err="1"/>
              <a:t>precedente</a:t>
            </a:r>
            <a:r>
              <a:rPr lang="en-GB" altLang="en-US" dirty="0"/>
              <a:t> (ad es. badge B1 2022-23)</a:t>
            </a:r>
          </a:p>
          <a:p>
            <a:pPr marL="82550" indent="0"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informazioni</a:t>
            </a:r>
            <a:r>
              <a:rPr lang="en-GB" altLang="en-US" dirty="0"/>
              <a:t> e </a:t>
            </a:r>
            <a:r>
              <a:rPr lang="en-GB" altLang="en-US" dirty="0" err="1"/>
              <a:t>invio</a:t>
            </a:r>
            <a:r>
              <a:rPr lang="en-GB" altLang="en-US" dirty="0"/>
              <a:t> </a:t>
            </a:r>
            <a:r>
              <a:rPr lang="en-GB" altLang="en-US" dirty="0" err="1"/>
              <a:t>dei</a:t>
            </a:r>
            <a:r>
              <a:rPr lang="en-GB" altLang="en-US" dirty="0"/>
              <a:t> </a:t>
            </a:r>
            <a:r>
              <a:rPr lang="en-GB" altLang="en-US" dirty="0" err="1"/>
              <a:t>certificati</a:t>
            </a:r>
            <a:r>
              <a:rPr lang="en-GB" altLang="en-US" dirty="0"/>
              <a:t>: &lt;ilaria.rizzato@unige.it&gt;</a:t>
            </a:r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349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8828168-B93E-4C66-A5BD-D4C7EEFE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Struttura del corso di Lingua Inglese I: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teorico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+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pratico (esercitazioni)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=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9 CFU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>
            <a:extLst>
              <a:ext uri="{FF2B5EF4-FFF2-40B4-BE49-F238E27FC236}">
                <a16:creationId xmlns:a16="http://schemas.microsoft.com/office/drawing/2014/main" id="{432A8883-38DB-4AD6-8740-0D6A90DDB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642938"/>
            <a:ext cx="4321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en-US" sz="2800" b="1"/>
              <a:t>Lingua inglese</a:t>
            </a:r>
            <a:endParaRPr lang="en-GB" altLang="en-US" sz="2800" b="1"/>
          </a:p>
        </p:txBody>
      </p:sp>
      <p:pic>
        <p:nvPicPr>
          <p:cNvPr id="21507" name="Content Placeholder 2">
            <a:extLst>
              <a:ext uri="{FF2B5EF4-FFF2-40B4-BE49-F238E27FC236}">
                <a16:creationId xmlns:a16="http://schemas.microsoft.com/office/drawing/2014/main" id="{DC735A63-63BF-43BB-AC03-A1AE7D64BC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844824"/>
            <a:ext cx="8364537" cy="13684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0BDBF608-0B50-49C2-9A06-9482FA65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92150"/>
            <a:ext cx="7570787" cy="51752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/>
              <a:t>Modulo teorico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/>
            <a:r>
              <a:rPr lang="it-IT" altLang="en-US" dirty="0"/>
              <a:t>linguistica inglese;</a:t>
            </a:r>
          </a:p>
          <a:p>
            <a:pPr eaLnBrk="1" hangingPunct="1"/>
            <a:r>
              <a:rPr lang="it-IT" altLang="en-US" dirty="0"/>
              <a:t>1° anno: fonetica/fonologia;</a:t>
            </a:r>
          </a:p>
          <a:p>
            <a:pPr eaLnBrk="1" hangingPunct="1"/>
            <a:r>
              <a:rPr lang="it-IT" altLang="en-US" dirty="0"/>
              <a:t>lezioni in inglese;</a:t>
            </a:r>
          </a:p>
          <a:p>
            <a:pPr eaLnBrk="1" hangingPunct="1"/>
            <a:r>
              <a:rPr lang="it-IT" altLang="en-US" dirty="0"/>
              <a:t>30 ore (3 ore per 10 settimane), 1° semestre;</a:t>
            </a:r>
          </a:p>
          <a:p>
            <a:pPr eaLnBrk="1" hangingPunct="1"/>
            <a:r>
              <a:rPr lang="it-IT" altLang="en-US" dirty="0"/>
              <a:t>due gruppi (ma stesso contenuto = stesso esame);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91C134C0-C870-4DD9-A436-1934B7A6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848600" cy="52466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	Studenti </a:t>
            </a:r>
            <a:r>
              <a:rPr lang="it-IT" altLang="en-US" dirty="0">
                <a:solidFill>
                  <a:srgbClr val="FF0000"/>
                </a:solidFill>
              </a:rPr>
              <a:t>A-K</a:t>
            </a:r>
            <a:r>
              <a:rPr lang="it-IT" altLang="en-US" dirty="0"/>
              <a:t>: Prof.ssa Ilaria Rizzato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orario: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martedì, 14-16, aula 18 Albergo dei Poveri</a:t>
            </a:r>
            <a:endParaRPr lang="en-GB" altLang="en-US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mercoledì, 16-17, aula 18 Albergo dei Poveri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inizio lezioni: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dirty="0"/>
              <a:t>	martedì </a:t>
            </a:r>
            <a:r>
              <a:rPr lang="it-IT" altLang="en-US" dirty="0">
                <a:solidFill>
                  <a:srgbClr val="FF0000"/>
                </a:solidFill>
              </a:rPr>
              <a:t>10</a:t>
            </a:r>
            <a:r>
              <a:rPr lang="it-IT" altLang="en-US" dirty="0"/>
              <a:t> ottobre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inglese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“terza”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/>
              <a:t>sostenere</a:t>
            </a:r>
            <a:r>
              <a:rPr lang="en-GB" altLang="en-US" dirty="0"/>
              <a:t> e </a:t>
            </a:r>
            <a:r>
              <a:rPr lang="en-GB" altLang="en-US" dirty="0" err="1"/>
              <a:t>superare</a:t>
            </a:r>
            <a:r>
              <a:rPr lang="en-GB" altLang="en-US" dirty="0"/>
              <a:t> un </a:t>
            </a:r>
            <a:r>
              <a:rPr lang="en-GB" altLang="en-US" b="1" dirty="0"/>
              <a:t>test di </a:t>
            </a:r>
            <a:r>
              <a:rPr lang="en-GB" altLang="en-US" b="1" dirty="0" err="1"/>
              <a:t>livello</a:t>
            </a:r>
            <a:r>
              <a:rPr lang="en-GB" altLang="en-US" b="1" dirty="0"/>
              <a:t> B1 </a:t>
            </a:r>
            <a:r>
              <a:rPr lang="en-GB" altLang="en-US" dirty="0"/>
              <a:t>o </a:t>
            </a:r>
            <a:r>
              <a:rPr lang="en-GB" altLang="en-US" dirty="0" err="1"/>
              <a:t>presentare</a:t>
            </a:r>
            <a:r>
              <a:rPr lang="en-GB" altLang="en-US" dirty="0"/>
              <a:t> una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/>
              <a:t>).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 err="1">
                <a:solidFill>
                  <a:srgbClr val="FF0000"/>
                </a:solidFill>
              </a:rPr>
              <a:t>Approfondimento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err="1">
                <a:solidFill>
                  <a:srgbClr val="FF0000"/>
                </a:solidFill>
              </a:rPr>
              <a:t>alla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 err="1">
                <a:solidFill>
                  <a:srgbClr val="FF0000"/>
                </a:solidFill>
              </a:rPr>
              <a:t>sezione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>
                <a:solidFill>
                  <a:srgbClr val="FF0000"/>
                </a:solidFill>
              </a:rPr>
              <a:t>‘Lingua </a:t>
            </a:r>
            <a:r>
              <a:rPr lang="en-GB" altLang="en-US" dirty="0" err="1">
                <a:solidFill>
                  <a:srgbClr val="FF0000"/>
                </a:solidFill>
              </a:rPr>
              <a:t>inglese</a:t>
            </a:r>
            <a:r>
              <a:rPr lang="en-GB" altLang="en-US" dirty="0">
                <a:solidFill>
                  <a:srgbClr val="FF0000"/>
                </a:solidFill>
              </a:rPr>
              <a:t>’</a:t>
            </a:r>
          </a:p>
          <a:p>
            <a:pPr marL="82550" indent="0">
              <a:buNone/>
            </a:pPr>
            <a:endParaRPr lang="en-GB" altLang="en-US" b="1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589930C-45A3-4BDD-951D-1B8FF6601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549275"/>
            <a:ext cx="7850187" cy="5246688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Studenti </a:t>
            </a:r>
            <a:r>
              <a:rPr lang="it-IT" dirty="0">
                <a:solidFill>
                  <a:srgbClr val="FF0000"/>
                </a:solidFill>
              </a:rPr>
              <a:t>L-Z</a:t>
            </a:r>
            <a:r>
              <a:rPr lang="it-IT" dirty="0"/>
              <a:t>: Prof. Marco Bagli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orario: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martedì, 14-16, aula 17 Albergo dei Poveri</a:t>
            </a:r>
            <a:endParaRPr lang="en-GB" alt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mercoledì, 16-17, aula 11 Albergo dei Poveri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altLang="en-US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inizio lezioni: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</a:t>
            </a:r>
            <a:r>
              <a:rPr lang="it-IT" altLang="en-US"/>
              <a:t>martedì </a:t>
            </a:r>
            <a:r>
              <a:rPr lang="it-IT" altLang="en-US">
                <a:solidFill>
                  <a:srgbClr val="FF0000"/>
                </a:solidFill>
              </a:rPr>
              <a:t>3</a:t>
            </a:r>
            <a:r>
              <a:rPr lang="it-IT" altLang="en-US"/>
              <a:t> </a:t>
            </a:r>
            <a:r>
              <a:rPr lang="it-IT" altLang="en-US" dirty="0"/>
              <a:t>ottobre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B67BFA3-1B3C-48EF-A86B-BD3AFFBB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60350"/>
            <a:ext cx="7570787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  <a:r>
              <a:rPr lang="it-IT" altLang="en-US" sz="2400" dirty="0"/>
              <a:t>Dettagli sul modulo (identico per entrambi gruppi) reperibili sulle pagine del corso: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400" dirty="0"/>
              <a:t>	Prof. </a:t>
            </a:r>
            <a:r>
              <a:rPr lang="it-IT" altLang="en-US" sz="2400" dirty="0" err="1"/>
              <a:t>ssa</a:t>
            </a:r>
            <a:r>
              <a:rPr lang="it-IT" altLang="en-US" sz="2400" dirty="0"/>
              <a:t> Rizzato </a:t>
            </a:r>
            <a:r>
              <a:rPr lang="it-IT" altLang="en-US" sz="2400" dirty="0">
                <a:sym typeface="Wingdings" panose="05000000000000000000" pitchFamily="2" charset="2"/>
              </a:rPr>
              <a:t> vedere </a:t>
            </a:r>
            <a:r>
              <a:rPr lang="en-US" altLang="en-US" sz="24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https://corsi.unige.it/en/off.f/2023/ins/67855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>
                <a:sym typeface="Wingdings" panose="05000000000000000000" pitchFamily="2" charset="2"/>
              </a:rPr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("English Language I A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Prof. Bagli  vedere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</a:t>
            </a:r>
            <a:r>
              <a:rPr lang="en-US" altLang="en-US" sz="2400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https://corsi.unige.it/en/off.f/2023/ins/67854</a:t>
            </a:r>
            <a:r>
              <a:rPr lang="it-IT" altLang="en-US" sz="2400" dirty="0">
                <a:sym typeface="Wingdings" panose="05000000000000000000" pitchFamily="2" charset="2"/>
              </a:rPr>
              <a:t> </a:t>
            </a:r>
            <a:r>
              <a:rPr lang="it-IT" altLang="en-US" sz="2400" dirty="0"/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("English Language I B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2400" dirty="0"/>
              <a:t>	</a:t>
            </a:r>
            <a:endParaRPr lang="it-IT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4EC59756-2DBE-40F8-89F0-9B887D95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620713"/>
            <a:ext cx="7499350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Libro</a:t>
            </a:r>
            <a:r>
              <a:rPr lang="en-US" altLang="en-US" sz="2800" dirty="0">
                <a:solidFill>
                  <a:srgbClr val="FF0000"/>
                </a:solidFill>
              </a:rPr>
              <a:t> di </a:t>
            </a:r>
            <a:r>
              <a:rPr lang="en-US" altLang="en-US" sz="2800" dirty="0" err="1">
                <a:solidFill>
                  <a:srgbClr val="FF0000"/>
                </a:solidFill>
              </a:rPr>
              <a:t>testo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B050"/>
                </a:solidFill>
              </a:rPr>
              <a:t>Roach, Peter. 2009 (4th ed.). </a:t>
            </a:r>
            <a:r>
              <a:rPr lang="en-US" altLang="en-US" sz="2800" i="1" dirty="0">
                <a:solidFill>
                  <a:srgbClr val="00B050"/>
                </a:solidFill>
              </a:rPr>
              <a:t>English Phonetics and Phonology</a:t>
            </a:r>
            <a:r>
              <a:rPr lang="en-US" altLang="en-US" sz="2800" dirty="0">
                <a:solidFill>
                  <a:srgbClr val="00B050"/>
                </a:solidFill>
              </a:rPr>
              <a:t>. Cambridge: Cambridge University Press. </a:t>
            </a:r>
            <a:br>
              <a:rPr lang="en-US" altLang="en-US" sz="2800" dirty="0"/>
            </a:b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Materiale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aggiuntivo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verrà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comunicato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all’inizio</a:t>
            </a:r>
            <a:r>
              <a:rPr lang="en-US" altLang="en-US" sz="2800" dirty="0"/>
              <a:t> del </a:t>
            </a:r>
            <a:r>
              <a:rPr lang="en-US" altLang="en-US" sz="2800" dirty="0" err="1"/>
              <a:t>corso</a:t>
            </a:r>
            <a:r>
              <a:rPr lang="en-US" altLang="en-US" sz="2800" dirty="0"/>
              <a:t> (e </a:t>
            </a:r>
            <a:r>
              <a:rPr lang="en-US" altLang="en-US" sz="2800" dirty="0" err="1"/>
              <a:t>indicato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programma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reperibile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sito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Lingue</a:t>
            </a:r>
            <a:r>
              <a:rPr lang="en-US" altLang="en-US" sz="2800" dirty="0"/>
              <a:t>/</a:t>
            </a:r>
            <a:r>
              <a:rPr lang="en-US" altLang="en-US" sz="2800" dirty="0" err="1"/>
              <a:t>Aulaweb</a:t>
            </a:r>
            <a:r>
              <a:rPr lang="en-US" altLang="en-US" sz="2800" dirty="0"/>
              <a:t>)</a:t>
            </a: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1200" dirty="0"/>
            </a:br>
            <a:endParaRPr lang="it-IT" alt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724E04EF-26B2-4406-B906-D265ACC52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570787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Pronunciation dictionaries (you need either, not both!):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Jones, Daniel. 2011 (18th ed.). </a:t>
            </a:r>
            <a:r>
              <a:rPr lang="en-US" altLang="en-US" sz="2000" i="1" dirty="0"/>
              <a:t>Cambridge English Pronouncing Dictionary</a:t>
            </a:r>
            <a:r>
              <a:rPr lang="en-US" altLang="en-US" sz="2000" dirty="0"/>
              <a:t> (edited by Peter Roach, James Hartman and Jane Setter). Cambridge: Cambridge University Press.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Wells, J. C. 2008 (3rd ed.). </a:t>
            </a:r>
            <a:r>
              <a:rPr lang="en-US" altLang="en-US" sz="2000" i="1" dirty="0"/>
              <a:t>Longman Pronunciation Dictionary</a:t>
            </a:r>
            <a:r>
              <a:rPr lang="en-US" altLang="en-US" sz="2000" dirty="0"/>
              <a:t>. Harlow: Pearson Longman.</a:t>
            </a: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>
                <a:solidFill>
                  <a:srgbClr val="FF0000"/>
                </a:solidFill>
              </a:rPr>
              <a:t>Additional (OBLIGATORY) material: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Lecture slides (will be available on </a:t>
            </a:r>
            <a:r>
              <a:rPr lang="en-US" altLang="en-US" sz="2000" dirty="0" err="1"/>
              <a:t>Aulaweb</a:t>
            </a:r>
            <a:r>
              <a:rPr lang="en-US" altLang="en-US" sz="2000" dirty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0" indent="0" eaLnBrk="1" hangingPunct="1">
              <a:buNone/>
            </a:pPr>
            <a:r>
              <a:rPr lang="en-US" altLang="en-US" sz="2000" dirty="0"/>
              <a:t>Wordlist (will be available on </a:t>
            </a:r>
            <a:r>
              <a:rPr lang="en-US" altLang="en-US" sz="2000" dirty="0" err="1"/>
              <a:t>Aulaweb</a:t>
            </a:r>
            <a:r>
              <a:rPr lang="en-US" altLang="en-US" sz="2000" dirty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br>
              <a:rPr lang="en-US" altLang="en-US" sz="1400" dirty="0"/>
            </a:br>
            <a:br>
              <a:rPr lang="en-US" altLang="en-US" sz="1400" dirty="0"/>
            </a:br>
            <a:br>
              <a:rPr lang="en-US" altLang="en-US" sz="1400" dirty="0"/>
            </a:br>
            <a:endParaRPr lang="it-I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55EB0CE-1C68-4A32-A605-D8258D0D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620688"/>
            <a:ext cx="7499176" cy="5544616"/>
          </a:xfrm>
        </p:spPr>
        <p:txBody>
          <a:bodyPr/>
          <a:lstStyle/>
          <a:p>
            <a:pPr eaLnBrk="1" hangingPunct="1"/>
            <a:r>
              <a:rPr lang="it-IT" altLang="en-US" dirty="0"/>
              <a:t>Potete fare l’esame sulla parte teorica (identico per i due gruppi) al termine del 1° semestre nella sessione invernale (gennaio/febbraio), in cui ci saranno due appelli.</a:t>
            </a:r>
          </a:p>
          <a:p>
            <a:pPr eaLnBrk="1" hangingPunct="1"/>
            <a:r>
              <a:rPr lang="it-IT" altLang="en-US" dirty="0"/>
              <a:t>Ci sono due appelli d’esame anche nella sessione estiva (giugno/luglio) e autunnale (settembre).</a:t>
            </a:r>
          </a:p>
          <a:p>
            <a:pPr eaLnBrk="1" hangingPunct="1"/>
            <a:r>
              <a:rPr lang="it-IT" altLang="en-US" dirty="0"/>
              <a:t>L’esame di teoria vale 50% del voto finale di Lingua Inglese 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F352BB2C-8F56-48F8-9015-14D443A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52466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/>
              <a:t>Esercitazioni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/>
            <a:r>
              <a:rPr lang="it-IT" altLang="en-US" dirty="0"/>
              <a:t>pratica linguistica con esercitatori;</a:t>
            </a:r>
          </a:p>
          <a:p>
            <a:pPr eaLnBrk="1" hangingPunct="1"/>
            <a:r>
              <a:rPr lang="it-IT" altLang="en-US" dirty="0"/>
              <a:t>frequenza fondamentale;</a:t>
            </a:r>
          </a:p>
          <a:p>
            <a:pPr eaLnBrk="1" hangingPunct="1"/>
            <a:r>
              <a:rPr lang="it-IT" altLang="en-US" dirty="0"/>
              <a:t>5 gruppi, ciascuno 4 ore alla settimana per 10 settimane a semestre;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CF5C-489A-49FA-970A-6BEB8C79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6048375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</a:rPr>
              <a:t>assegnazione ai gruppi delle esercitazioni in base all’altra lingua studiata e al nome. 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dirty="0"/>
              <a:t>	</a:t>
            </a:r>
            <a:r>
              <a:rPr lang="it-IT" altLang="en-US" dirty="0">
                <a:solidFill>
                  <a:srgbClr val="FF0000"/>
                </a:solidFill>
              </a:rPr>
              <a:t>L’elenco dei gruppi è disponibile su</a:t>
            </a:r>
          </a:p>
          <a:p>
            <a:pPr marL="363538" indent="-280988" algn="ctr">
              <a:buNone/>
              <a:tabLst>
                <a:tab pos="361950" algn="l"/>
              </a:tabLst>
              <a:defRPr/>
            </a:pPr>
            <a:r>
              <a:rPr lang="it-IT" altLang="en-US" sz="28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2000" dirty="0">
                <a:solidFill>
                  <a:srgbClr val="FF0000"/>
                </a:solidFill>
              </a:rPr>
              <a:t> </a:t>
            </a:r>
          </a:p>
          <a:p>
            <a:pPr marL="363538" indent="-280988" algn="ctr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altLang="en-US" sz="2400" dirty="0">
                <a:solidFill>
                  <a:srgbClr val="FF0000"/>
                </a:solidFill>
              </a:rPr>
              <a:t>		nella sezione </a:t>
            </a:r>
            <a:r>
              <a:rPr lang="en-GB" altLang="en-US" sz="2400" dirty="0">
                <a:solidFill>
                  <a:srgbClr val="FF0000"/>
                </a:solidFill>
              </a:rPr>
              <a:t>“</a:t>
            </a:r>
            <a:r>
              <a:rPr lang="en-GB" altLang="en-US" sz="2400" dirty="0" err="1">
                <a:solidFill>
                  <a:srgbClr val="FF0000"/>
                </a:solidFill>
              </a:rPr>
              <a:t>Esercitazioni</a:t>
            </a:r>
            <a:r>
              <a:rPr lang="en-GB" altLang="en-US" sz="2400" dirty="0">
                <a:solidFill>
                  <a:srgbClr val="FF0000"/>
                </a:solidFill>
              </a:rPr>
              <a:t> di Lingua inglese 1 2023-24”.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>
              <a:tabLst>
                <a:tab pos="361950" algn="l"/>
              </a:tabLst>
              <a:defRPr/>
            </a:pPr>
            <a:r>
              <a:rPr lang="it-IT" sz="2400" dirty="0"/>
              <a:t>Per data inizio delle esercitazioni guardare sulla pagina personale o sull’</a:t>
            </a:r>
            <a:r>
              <a:rPr lang="it-IT" sz="2400" dirty="0" err="1"/>
              <a:t>Aulaweb</a:t>
            </a:r>
            <a:r>
              <a:rPr lang="it-IT" sz="2400" dirty="0"/>
              <a:t> del vostro esercitatore.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FB73FB7-4F54-4C30-B8FA-D930891C8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692150"/>
            <a:ext cx="7499350" cy="5329238"/>
          </a:xfrm>
        </p:spPr>
        <p:txBody>
          <a:bodyPr>
            <a:normAutofit/>
          </a:bodyPr>
          <a:lstStyle/>
          <a:p>
            <a:pPr marL="3556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/>
              <a:t>E’ possibile cambiare gruppo di modulo teorico o delle esercitazioni?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Solo per ragioni ben motivate e chiedendo il permesso al docente o all’esercitatore del gruppo in cui ci si vorrebbe spostare.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2E4F2D2E-4401-4F00-8A13-78F9B17E6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88" y="692150"/>
            <a:ext cx="7427912" cy="51752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Materiale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consigliato</a:t>
            </a:r>
            <a:r>
              <a:rPr lang="en-US" altLang="en-US" sz="2400" dirty="0">
                <a:solidFill>
                  <a:srgbClr val="FF0000"/>
                </a:solidFill>
              </a:rPr>
              <a:t> per le </a:t>
            </a:r>
            <a:r>
              <a:rPr lang="en-US" altLang="en-US" sz="2400" dirty="0" err="1">
                <a:solidFill>
                  <a:srgbClr val="FF0000"/>
                </a:solidFill>
              </a:rPr>
              <a:t>esercitazioni</a:t>
            </a:r>
            <a:r>
              <a:rPr lang="en-US" altLang="en-US" sz="2400" dirty="0">
                <a:solidFill>
                  <a:srgbClr val="FF0000"/>
                </a:solidFill>
              </a:rPr>
              <a:t> di tutti </a:t>
            </a:r>
            <a:r>
              <a:rPr lang="en-US" altLang="en-US" sz="2400" dirty="0" err="1">
                <a:solidFill>
                  <a:srgbClr val="FF0000"/>
                </a:solidFill>
              </a:rPr>
              <a:t>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gruppi</a:t>
            </a:r>
            <a:r>
              <a:rPr lang="en-US" altLang="en-US" sz="2400" dirty="0">
                <a:solidFill>
                  <a:srgbClr val="FF0000"/>
                </a:solidFill>
              </a:rPr>
              <a:t>: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Murphy, Raymond. 2019 (5th ed.). </a:t>
            </a:r>
            <a:r>
              <a:rPr lang="en-US" altLang="en-US" sz="2400" i="1" dirty="0"/>
              <a:t>English Grammar in Use</a:t>
            </a:r>
            <a:r>
              <a:rPr lang="en-US" altLang="en-US" sz="2400" dirty="0"/>
              <a:t> (with Answers). Cambridge: Cambridge University Press.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Redman, Stuart. 2001. </a:t>
            </a:r>
            <a:r>
              <a:rPr lang="en-US" altLang="en-US" sz="2400" i="1" dirty="0"/>
              <a:t>English Vocabulary in Use: Pre- Intermediate &amp; Intermediate</a:t>
            </a:r>
            <a:r>
              <a:rPr lang="en-US" altLang="en-US" sz="2400" dirty="0"/>
              <a:t>. Cambridge: Cambridge University Press.</a:t>
            </a:r>
            <a:endParaRPr lang="it-IT" altLang="en-US" sz="24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it-IT" altLang="en-US" sz="2800" dirty="0"/>
              <a:t>Indicazioni relative ad altri testi verranno date all’inizio delle lezioni dal vostro esercitatore.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147A1127-BC62-4B22-A51E-72282003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5" y="188640"/>
            <a:ext cx="7571185" cy="65527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Le esercitazioni sono annuali, quindi la prima sessione utile per sostenere il relativo test è quella estiva.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Gli appelli del test scritto delle esercitazioni sono due nella sessione estiva, due nella sessione autunnale e uno nella sessione invernale.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Il test consiste in: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scritto (</a:t>
            </a:r>
            <a:r>
              <a:rPr lang="it-IT" altLang="en-US" sz="2800" i="1" dirty="0"/>
              <a:t>email </a:t>
            </a:r>
            <a:r>
              <a:rPr lang="it-IT" altLang="en-US" sz="2800" i="1" dirty="0" err="1"/>
              <a:t>writing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cloze</a:t>
            </a:r>
            <a:r>
              <a:rPr lang="it-IT" altLang="en-US" sz="2800" i="1" dirty="0"/>
              <a:t> test,</a:t>
            </a:r>
            <a:r>
              <a:rPr lang="it-IT" altLang="en-US" sz="2800" dirty="0"/>
              <a:t> </a:t>
            </a:r>
            <a:r>
              <a:rPr lang="it-IT" altLang="en-US" sz="2800" i="1" dirty="0" err="1"/>
              <a:t>listening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reading</a:t>
            </a:r>
            <a:r>
              <a:rPr lang="it-IT" altLang="en-US" sz="28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+ (</a:t>
            </a:r>
            <a:r>
              <a:rPr lang="it-IT" altLang="en-US" sz="2800" u="sng" dirty="0"/>
              <a:t>dopo</a:t>
            </a:r>
            <a:r>
              <a:rPr lang="it-IT" altLang="en-US" sz="2800" dirty="0"/>
              <a:t> il superamento dello scritto)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orale (conversazione generale + 5 articoli da giornali/riviste)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D1CA84D-D93B-47E6-8068-F6C019C10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765175"/>
            <a:ext cx="7570787" cy="5102225"/>
          </a:xfrm>
        </p:spPr>
        <p:txBody>
          <a:bodyPr/>
          <a:lstStyle/>
          <a:p>
            <a:pPr marL="93663" indent="-11113" eaLnBrk="1" hangingPunct="1"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marL="93663" indent="-11113" eaLnBrk="1" hangingPunct="1">
              <a:buFont typeface="Wingdings" panose="05000000000000000000" pitchFamily="2" charset="2"/>
              <a:buNone/>
              <a:defRPr/>
            </a:pPr>
            <a:r>
              <a:rPr lang="it-IT" altLang="en-US" dirty="0"/>
              <a:t>Gli insegnamenti di Anglistica sono divisi in:</a:t>
            </a:r>
          </a:p>
          <a:p>
            <a:pPr eaLnBrk="1" hangingPunct="1"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Letteratura e cultura inglese, Letteratura e cultura angloamericana,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Lingua inglese.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43369DBB-CB77-4C90-A1CA-696BD870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836613"/>
            <a:ext cx="7724775" cy="5760739"/>
          </a:xfrm>
        </p:spPr>
        <p:txBody>
          <a:bodyPr/>
          <a:lstStyle/>
          <a:p>
            <a:pPr eaLnBrk="1" hangingPunct="1">
              <a:defRPr/>
            </a:pPr>
            <a:endParaRPr lang="it-IT" altLang="en-US" sz="2400" i="1" dirty="0"/>
          </a:p>
          <a:p>
            <a:pPr eaLnBrk="1" hangingPunct="1">
              <a:defRPr/>
            </a:pPr>
            <a:endParaRPr lang="it-IT" altLang="en-US" sz="2800" i="1" dirty="0"/>
          </a:p>
          <a:p>
            <a:pPr eaLnBrk="1" hangingPunct="1">
              <a:defRPr/>
            </a:pPr>
            <a:r>
              <a:rPr lang="it-IT" altLang="en-US" sz="2800" i="1" dirty="0"/>
              <a:t>Cloze test,</a:t>
            </a:r>
            <a:r>
              <a:rPr lang="it-IT" altLang="en-US" sz="2800" dirty="0"/>
              <a:t> </a:t>
            </a:r>
            <a:r>
              <a:rPr lang="it-IT" altLang="en-US" sz="2800" i="1" dirty="0" err="1"/>
              <a:t>listening</a:t>
            </a:r>
            <a:r>
              <a:rPr lang="it-IT" altLang="en-US" sz="2800" dirty="0"/>
              <a:t>, </a:t>
            </a:r>
            <a:r>
              <a:rPr lang="it-IT" altLang="en-US" sz="2800" i="1" dirty="0"/>
              <a:t>reading </a:t>
            </a:r>
            <a:r>
              <a:rPr lang="it-IT" altLang="en-US" sz="2800" dirty="0"/>
              <a:t>svolte al computer.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eaLnBrk="1" hangingPunct="1">
              <a:defRPr/>
            </a:pPr>
            <a:r>
              <a:rPr lang="it-IT" altLang="en-US" sz="2800" dirty="0"/>
              <a:t>Una </a:t>
            </a:r>
            <a:r>
              <a:rPr lang="it-IT" altLang="en-US" sz="2800" dirty="0">
                <a:solidFill>
                  <a:srgbClr val="FF0000"/>
                </a:solidFill>
              </a:rPr>
              <a:t>demo</a:t>
            </a:r>
            <a:r>
              <a:rPr lang="it-IT" altLang="en-US" sz="2800" dirty="0"/>
              <a:t> del test delle esercitazioni è disponibile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 al corso </a:t>
            </a:r>
          </a:p>
          <a:p>
            <a:pPr marL="82550" indent="0" eaLnBrk="1" hangingPunct="1">
              <a:buNone/>
              <a:defRPr/>
            </a:pPr>
            <a:r>
              <a:rPr lang="it-IT" altLang="en-US" sz="2800" dirty="0">
                <a:solidFill>
                  <a:srgbClr val="FF0000"/>
                </a:solidFill>
              </a:rPr>
              <a:t>   Inglese Demo LCM &amp; LM (</a:t>
            </a:r>
            <a:r>
              <a:rPr lang="it-IT" altLang="en-US" sz="2800" dirty="0" err="1">
                <a:solidFill>
                  <a:srgbClr val="FF0000"/>
                </a:solidFill>
              </a:rPr>
              <a:t>a.a</a:t>
            </a:r>
            <a:r>
              <a:rPr lang="it-IT" altLang="en-US" sz="2800" dirty="0">
                <a:solidFill>
                  <a:srgbClr val="FF0000"/>
                </a:solidFill>
              </a:rPr>
              <a:t>. 2023/24)</a:t>
            </a: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r>
              <a:rPr lang="it-IT" altLang="en-US" sz="26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https://2023.aulaweb.unige.it/course/view.php?id=12465</a:t>
            </a:r>
            <a:endParaRPr lang="it-IT" altLang="en-US" sz="2600" dirty="0">
              <a:solidFill>
                <a:srgbClr val="00B050"/>
              </a:solidFill>
            </a:endParaRPr>
          </a:p>
          <a:p>
            <a:pPr marL="82550" indent="0" eaLnBrk="1" hangingPunct="1">
              <a:spcBef>
                <a:spcPts val="0"/>
              </a:spcBef>
              <a:buNone/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82550" indent="0" eaLnBrk="1" hangingPunct="1"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2208269E-03F6-4CEC-8B54-7D3A659E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813"/>
            <a:ext cx="757078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La registrazione del voto finale avverrà dopo il superamento di tutte le prove (teoria, esercitazioni scritto, esercitazioni orale).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Il voto va registrato col docente titolare del frazionamento a cui appartenete (Lingua inglese I A = Rizzato, Lingua inglese I B = Bagli).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Esiste propedeuticità solo tra esercitazioni scritto e esercitazioni orale.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Ovviamente, solo dopo aver completato tutte le parti di Lingua Inglese I potrete sostenere Lingua Inglese II.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In caso di non superamento di una prova, non è possibile sostenere l’esame nuovamente nella stessa sessione.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D886FE52-2DFD-49CD-8466-70298212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765175"/>
            <a:ext cx="7570787" cy="6092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Certificazioni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Recenti (= da gennaio 2021 in poi);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Internazionali (con scala in centesimi = IELTS non va bene);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ciascuna utilizzabile una sola volta e </a:t>
            </a:r>
            <a:r>
              <a:rPr lang="it-IT" altLang="en-US" sz="2400" b="1" dirty="0"/>
              <a:t>solo per la parte scritta di esercitazioni </a:t>
            </a:r>
            <a:r>
              <a:rPr lang="it-IT" altLang="en-US" sz="2400" dirty="0"/>
              <a:t>(= dovete fare l’orale di esercitazioni e la parte teorica);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consegnare copia del certificato, con l’indicazione della propria data di nascita, al/la proprio/a docente (Rizzato/Bagli) </a:t>
            </a:r>
            <a:r>
              <a:rPr lang="it-IT" altLang="en-US" sz="2400" b="1" dirty="0"/>
              <a:t>al momento della registrazione del voto finale </a:t>
            </a:r>
            <a:r>
              <a:rPr lang="it-IT" altLang="en-US" sz="2400" dirty="0"/>
              <a:t>(</a:t>
            </a:r>
            <a:r>
              <a:rPr lang="it-IT" altLang="en-US" sz="2400" dirty="0">
                <a:solidFill>
                  <a:srgbClr val="FF0000"/>
                </a:solidFill>
              </a:rPr>
              <a:t>cioè dalla sessione estiva = giugno</a:t>
            </a:r>
            <a:r>
              <a:rPr lang="it-IT" altLang="en-US" sz="2400" dirty="0"/>
              <a:t>, </a:t>
            </a:r>
            <a:r>
              <a:rPr lang="it-IT" altLang="en-US" sz="2400" dirty="0">
                <a:solidFill>
                  <a:srgbClr val="FF0000"/>
                </a:solidFill>
              </a:rPr>
              <a:t>non prima</a:t>
            </a:r>
            <a:r>
              <a:rPr lang="it-IT" altLang="en-US" sz="2400" dirty="0"/>
              <a:t>). 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CD09-42B9-41AC-AD3A-7FB53BD0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6335713"/>
          </a:xfrm>
        </p:spPr>
        <p:txBody>
          <a:bodyPr/>
          <a:lstStyle/>
          <a:p>
            <a:pPr>
              <a:defRPr/>
            </a:pPr>
            <a:r>
              <a:rPr lang="it-IT" altLang="en-US" sz="2800" dirty="0"/>
              <a:t>Anche chi ha già caricato su Aulaweb una certificazione valida per l’esclusione dal test B1 dovrà consegnare un’ulteriore copia al docente dell’insegnamento secondo le modalità di cui al punto precedente.</a:t>
            </a:r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NB Le certificazioni accettate per il test scritto delle esercitazioni sono di meno tipi rispetto a quelle per l’esclusione dal test B1.  </a:t>
            </a:r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Per dubbi sulle certificazioni, contattare la prof.ssa Rizzato &lt;ilaria.rizzato@unige.it&gt;.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97089-E196-46DB-A48E-B690FCDF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  <a:defRPr/>
            </a:pPr>
            <a:r>
              <a:rPr lang="it-IT" dirty="0">
                <a:solidFill>
                  <a:srgbClr val="FF0000"/>
                </a:solidFill>
              </a:rPr>
              <a:t>1° anno LCM (obiettivo: B2.1)</a:t>
            </a:r>
            <a:endParaRPr lang="en-GB" dirty="0">
              <a:solidFill>
                <a:srgbClr val="FF0000"/>
              </a:solidFill>
            </a:endParaRPr>
          </a:p>
          <a:p>
            <a:pPr marL="82550" indent="0" algn="ctr">
              <a:buFont typeface="Wingdings 2" panose="05020102010507070707" pitchFamily="18" charset="2"/>
              <a:buNone/>
              <a:defRPr/>
            </a:pPr>
            <a:endParaRPr lang="en-GB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it-IT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it-IT" dirty="0"/>
              <a:t>almeno 160 punti, con 160 = 21/30 e punteggio ≥ 169 = 30/30 (quindi viene assegnato un punto in trentesimi per ogni punto della </a:t>
            </a:r>
            <a:r>
              <a:rPr lang="it-IT" i="1" dirty="0"/>
              <a:t>Cambridge English Scale</a:t>
            </a:r>
            <a:r>
              <a:rPr lang="it-IT" dirty="0"/>
              <a:t> a partire da 160).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C51535B9-406A-4FB3-AEB3-93765EBC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>
                <a:solidFill>
                  <a:srgbClr val="FF0000"/>
                </a:solidFill>
              </a:rPr>
              <a:t>Inglese 3° lingua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Chi ha inserito nel Piano di studi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Lingua Inglese I (3° lingua)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deve fare </a:t>
            </a:r>
            <a:r>
              <a:rPr lang="it-IT" altLang="en-US" b="1" dirty="0"/>
              <a:t>solo</a:t>
            </a:r>
            <a:r>
              <a:rPr lang="it-IT" altLang="en-US" dirty="0"/>
              <a:t> la parte </a:t>
            </a:r>
            <a:r>
              <a:rPr lang="it-IT" altLang="en-US" b="1" dirty="0"/>
              <a:t>pratica</a:t>
            </a:r>
            <a:r>
              <a:rPr lang="it-IT" altLang="en-US" dirty="0"/>
              <a:t> (=esercitazioni); quindi deve ignorare tutte le indicazioni relative alla parte di teoria.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8BBB897-AE57-4817-B33C-479B46A0E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404813"/>
            <a:ext cx="7643812" cy="6696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dirty="0"/>
              <a:t>Risorse per informazioni: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</a:rPr>
              <a:t>https://lingue.unige.it/</a:t>
            </a:r>
            <a:r>
              <a:rPr lang="it-IT" altLang="en-US" sz="2800" dirty="0"/>
              <a:t> (per Guida ai Corsi di Studio 2023-24, pagina del corso di studio)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2800" dirty="0">
                <a:solidFill>
                  <a:srgbClr val="00B050"/>
                </a:solidFill>
              </a:rPr>
              <a:t> </a:t>
            </a:r>
            <a:r>
              <a:rPr lang="it-IT" altLang="en-US" sz="2800" dirty="0">
                <a:solidFill>
                  <a:srgbClr val="FF0000"/>
                </a:solidFill>
              </a:rPr>
              <a:t>(per </a:t>
            </a:r>
            <a:r>
              <a:rPr lang="en-GB" altLang="en-US" sz="2800" dirty="0" err="1">
                <a:solidFill>
                  <a:srgbClr val="FF0000"/>
                </a:solidFill>
              </a:rPr>
              <a:t>Regolamento</a:t>
            </a:r>
            <a:r>
              <a:rPr lang="en-GB" altLang="en-US" sz="2800" dirty="0">
                <a:solidFill>
                  <a:srgbClr val="FF0000"/>
                </a:solidFill>
              </a:rPr>
              <a:t> lingua </a:t>
            </a:r>
            <a:r>
              <a:rPr lang="en-GB" altLang="en-US" sz="2800" dirty="0" err="1">
                <a:solidFill>
                  <a:srgbClr val="FF0000"/>
                </a:solidFill>
              </a:rPr>
              <a:t>inglese</a:t>
            </a:r>
            <a:r>
              <a:rPr lang="en-GB" altLang="en-US" sz="2800" dirty="0">
                <a:solidFill>
                  <a:srgbClr val="FF0000"/>
                </a:solidFill>
              </a:rPr>
              <a:t> e </a:t>
            </a:r>
            <a:r>
              <a:rPr lang="en-GB" altLang="en-US" sz="2800" dirty="0" err="1">
                <a:solidFill>
                  <a:srgbClr val="FF0000"/>
                </a:solidFill>
              </a:rPr>
              <a:t>gruppi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 err="1">
                <a:solidFill>
                  <a:srgbClr val="FF0000"/>
                </a:solidFill>
              </a:rPr>
              <a:t>delle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 err="1">
                <a:solidFill>
                  <a:srgbClr val="FF0000"/>
                </a:solidFill>
              </a:rPr>
              <a:t>esercitazioni</a:t>
            </a:r>
            <a:r>
              <a:rPr lang="en-GB" altLang="en-US" sz="280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https://2023.aulaweb.unige.it/</a:t>
            </a:r>
            <a:r>
              <a:rPr lang="it-IT" altLang="en-US" sz="2800" dirty="0">
                <a:solidFill>
                  <a:srgbClr val="00B050"/>
                </a:solidFill>
              </a:rPr>
              <a:t> </a:t>
            </a:r>
            <a:r>
              <a:rPr lang="it-IT" altLang="en-US" sz="2800" dirty="0"/>
              <a:t>(per materiale didattico degli insegnamenti)</a:t>
            </a: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https://easyacademy.unige.it/portalestudenti</a:t>
            </a:r>
            <a:r>
              <a:rPr lang="en-US" sz="2800" dirty="0">
                <a:solidFill>
                  <a:srgbClr val="8DC76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/>
              <a:t> (</a:t>
            </a:r>
            <a:r>
              <a:rPr lang="en-US" sz="2800" dirty="0" err="1"/>
              <a:t>orario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</a:t>
            </a:r>
            <a:r>
              <a:rPr lang="en-US" sz="2800" dirty="0" err="1"/>
              <a:t>lezioni</a:t>
            </a:r>
            <a:r>
              <a:rPr lang="en-US" sz="2800" dirty="0"/>
              <a:t>)</a:t>
            </a: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5768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43E8F4A5-33F9-4210-A49E-1CD4A839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664"/>
            <a:ext cx="7643812" cy="5904656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it-IT" altLang="en-US" sz="2800" dirty="0"/>
              <a:t>Tutte le informazioni utili e gli aggiornamenti verranno pubblicati sulla pagina personale dei docenti e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, per cui si consiglia di iscriversi al corso su </a:t>
            </a:r>
            <a:r>
              <a:rPr lang="it-IT" altLang="en-US" sz="2800" dirty="0" err="1"/>
              <a:t>Aulaweb</a:t>
            </a:r>
            <a:r>
              <a:rPr lang="it-IT" altLang="en-US" sz="2800" dirty="0"/>
              <a:t> al più presto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3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3000" dirty="0"/>
              <a:t>Prof. </a:t>
            </a:r>
            <a:r>
              <a:rPr lang="it-IT" altLang="en-US" sz="3000" dirty="0" err="1"/>
              <a:t>ssa</a:t>
            </a:r>
            <a:r>
              <a:rPr lang="it-IT" altLang="en-US" sz="3000" dirty="0"/>
              <a:t> Rizzato </a:t>
            </a:r>
            <a:r>
              <a:rPr lang="en-US" altLang="en-US" sz="3000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https://lingue.unige.it/node/886</a:t>
            </a:r>
            <a:r>
              <a:rPr lang="it-IT" altLang="en-US" sz="30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altLang="en-US" sz="3000" dirty="0">
                <a:sym typeface="Wingdings" panose="05000000000000000000" pitchFamily="2" charset="2"/>
              </a:rPr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("English Language I A - 55870")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>
                <a:sym typeface="Wingdings" panose="05000000000000000000" pitchFamily="2" charset="2"/>
              </a:rPr>
              <a:t>Prof. Bagli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>
                <a:sym typeface="Wingdings" panose="05000000000000000000" pitchFamily="2" charset="2"/>
              </a:rPr>
              <a:t>	</a:t>
            </a:r>
            <a:r>
              <a:rPr lang="en-US" altLang="en-US" sz="3000" u="sng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https://lingue.unige.it/node/931</a:t>
            </a:r>
            <a:r>
              <a:rPr lang="en-US" altLang="en-US" sz="3000" u="sng" dirty="0">
                <a:solidFill>
                  <a:srgbClr val="00B050"/>
                </a:solidFill>
              </a:rPr>
              <a:t> </a:t>
            </a:r>
            <a:endParaRPr lang="en-US" altLang="en-US" sz="3000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3000" dirty="0">
                <a:solidFill>
                  <a:srgbClr val="92D050"/>
                </a:solidFill>
              </a:rPr>
              <a:t>	</a:t>
            </a:r>
            <a:r>
              <a:rPr lang="it-IT" altLang="en-US" sz="3000" dirty="0"/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("English Language I B - 55870")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>
                <a:highlight>
                  <a:srgbClr val="FFFF00"/>
                </a:highlight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65278F29-B77A-46CE-940A-64E37B94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6237287"/>
          </a:xfrm>
        </p:spPr>
        <p:txBody>
          <a:bodyPr/>
          <a:lstStyle/>
          <a:p>
            <a:pPr eaLnBrk="1" hangingPunct="1"/>
            <a:endParaRPr lang="it-IT" altLang="en-US" sz="2800" dirty="0"/>
          </a:p>
          <a:p>
            <a:pPr eaLnBrk="1" hangingPunct="1"/>
            <a:r>
              <a:rPr lang="it-IT" altLang="en-US" sz="2800" dirty="0"/>
              <a:t>I programmi degli insegnamenti sono reperibili sul sito di Ateneo (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https://corsi.unige.it/</a:t>
            </a:r>
            <a:r>
              <a:rPr lang="it-IT" altLang="en-US" sz="2800" dirty="0" err="1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off.f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it-IT" altLang="en-US" sz="2800" dirty="0" err="1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</a:t>
            </a:r>
            <a:r>
              <a:rPr lang="it-IT" alt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/index</a:t>
            </a:r>
            <a:r>
              <a:rPr lang="it-IT" altLang="en-US" sz="2800" dirty="0"/>
              <a:t>) e sulle pagine personali dei docenti sul </a:t>
            </a:r>
            <a:r>
              <a:rPr lang="en-GB" altLang="en-US" sz="2800" dirty="0" err="1"/>
              <a:t>sito</a:t>
            </a:r>
            <a:r>
              <a:rPr lang="en-GB" altLang="en-US" sz="2800" dirty="0"/>
              <a:t> di Lingue </a:t>
            </a:r>
            <a:r>
              <a:rPr lang="en-GB" altLang="en-US" sz="2400" dirty="0"/>
              <a:t>(</a:t>
            </a:r>
            <a:r>
              <a:rPr lang="en-GB" altLang="en-US" sz="28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https://lingue.unige.it/node/41</a:t>
            </a:r>
            <a:r>
              <a:rPr lang="en-GB" altLang="en-US" sz="2400" dirty="0"/>
              <a:t>)</a:t>
            </a:r>
            <a:r>
              <a:rPr lang="it-IT" altLang="en-US" sz="2400" dirty="0"/>
              <a:t>.</a:t>
            </a:r>
            <a:br>
              <a:rPr lang="it-IT" altLang="en-US" sz="2800" dirty="0">
                <a:highlight>
                  <a:srgbClr val="FFFF00"/>
                </a:highlight>
              </a:rPr>
            </a:br>
            <a:endParaRPr lang="it-IT" altLang="en-US" sz="2800" dirty="0">
              <a:highlight>
                <a:srgbClr val="FFFF00"/>
              </a:highlight>
            </a:endParaRPr>
          </a:p>
          <a:p>
            <a:pPr eaLnBrk="1" hangingPunct="1"/>
            <a:r>
              <a:rPr lang="it-IT" altLang="en-US" sz="2800" dirty="0"/>
              <a:t>La frequenza è caldamente consigliata.</a:t>
            </a:r>
            <a:br>
              <a:rPr lang="it-IT" altLang="en-US" sz="2800" dirty="0"/>
            </a:b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7254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E6CA720D-434C-4703-A059-1294F6CA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765175"/>
            <a:ext cx="8229600" cy="51022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Domande?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4DAFB6F9-9B43-46D4-8930-11AF433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inglese 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angloamericana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6DDA119E-A629-48EB-B227-580A8B3A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eaLnBrk="1" hangingPunct="1"/>
            <a:endParaRPr lang="it-IT" altLang="en-US" dirty="0"/>
          </a:p>
          <a:p>
            <a:pPr eaLnBrk="1" hangingPunct="1"/>
            <a:r>
              <a:rPr lang="it-IT" altLang="en-US" dirty="0"/>
              <a:t>Tutti gli studenti del primo anno che hanno inserito</a:t>
            </a:r>
            <a:r>
              <a:rPr lang="it-IT" altLang="en-US" b="1" dirty="0"/>
              <a:t> lingua inglese</a:t>
            </a:r>
            <a:r>
              <a:rPr lang="it-IT" altLang="en-US" dirty="0"/>
              <a:t> </a:t>
            </a:r>
            <a:r>
              <a:rPr lang="it-IT" altLang="en-US" b="1" dirty="0"/>
              <a:t>come una delle due lingue di specializzazione</a:t>
            </a:r>
            <a:r>
              <a:rPr lang="it-IT" altLang="en-US" dirty="0"/>
              <a:t> devono inserire nel piano di studi un corso di </a:t>
            </a:r>
            <a:r>
              <a:rPr lang="it-IT" altLang="en-US" b="1" dirty="0"/>
              <a:t>Letteratura/cultura — 36 ore, 6 CFU.</a:t>
            </a:r>
          </a:p>
          <a:p>
            <a:pPr eaLnBrk="1" hangingPunct="1"/>
            <a:endParaRPr lang="it-IT" altLang="en-US" b="1" dirty="0"/>
          </a:p>
          <a:p>
            <a:pPr eaLnBrk="1" hangingPunct="1"/>
            <a:r>
              <a:rPr lang="it-IT" altLang="en-US" dirty="0"/>
              <a:t>I corsi sono tenuti nel secondo semestre.</a:t>
            </a:r>
            <a:br>
              <a:rPr lang="it-IT" altLang="en-US" dirty="0"/>
            </a:br>
            <a:endParaRPr lang="it-I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938FBA87-FB7A-4152-81C5-423B1257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620713"/>
            <a:ext cx="7715250" cy="5246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Si può scegliere liberamente tra </a:t>
            </a:r>
            <a:r>
              <a:rPr lang="it-IT" altLang="en-US" sz="2800" b="1" dirty="0"/>
              <a:t>Letteratura/cultura inglese </a:t>
            </a:r>
            <a:r>
              <a:rPr lang="it-IT" altLang="en-US" sz="2800" dirty="0"/>
              <a:t>e </a:t>
            </a:r>
            <a:r>
              <a:rPr lang="it-IT" altLang="en-US" sz="2800" b="1" dirty="0"/>
              <a:t>Letteratura/cultura angloamericana</a:t>
            </a:r>
            <a:r>
              <a:rPr lang="it-IT" alt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La scelta impegna lo studente a specializzarsi in quella particolare letteratura/cultura (cioè a scegliere il medesimo esame anche nel secondo anno).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Nel terzo anno, si potrà, volendo, inserire un corso dell’altra letteratura/cultura.</a:t>
            </a:r>
            <a:br>
              <a:rPr lang="it-IT" altLang="en-US" sz="2800" dirty="0"/>
            </a:br>
            <a:endParaRPr lang="it-IT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BBE8C3C-8623-477B-B3F1-C75A528F46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404813"/>
            <a:ext cx="771525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/>
              <a:t>	I docenti di Letteratura/cultura inglese 1° anno sono:</a:t>
            </a:r>
            <a:br>
              <a:rPr lang="it-IT" altLang="en-US" sz="2400" dirty="0"/>
            </a:b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</a:t>
            </a:r>
            <a:r>
              <a:rPr lang="it-IT" altLang="en-US" sz="2400" dirty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>
                <a:solidFill>
                  <a:srgbClr val="FF0000"/>
                </a:solidFill>
              </a:rPr>
              <a:t>Lovascio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A, in inglese),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</a:t>
            </a:r>
            <a:r>
              <a:rPr lang="it-IT" altLang="en-US" sz="2400" dirty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>
                <a:solidFill>
                  <a:srgbClr val="FF0000"/>
                </a:solidFill>
              </a:rPr>
              <a:t>Lovascio</a:t>
            </a:r>
            <a:r>
              <a:rPr lang="it-IT" altLang="en-US" sz="2400" dirty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B, in italiano),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/>
              <a:t>	[secondo semestre]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/>
              <a:t>	Letteratura/cultura anglo-americana1° anno: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/>
              <a:t>Prof.ssa </a:t>
            </a:r>
            <a:r>
              <a:rPr lang="it-IT" altLang="en-US" sz="2400" dirty="0">
                <a:solidFill>
                  <a:srgbClr val="FF0000"/>
                </a:solidFill>
              </a:rPr>
              <a:t>Paola Nardi</a:t>
            </a:r>
            <a:r>
              <a:rPr lang="it-IT" altLang="en-US" sz="2400" dirty="0"/>
              <a:t> (corso tenuto in inglese)</a:t>
            </a:r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/>
              <a:t>	</a:t>
            </a:r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/>
              <a:t>	[</a:t>
            </a:r>
            <a:r>
              <a:rPr lang="it-IT" altLang="en-US" sz="2400" dirty="0"/>
              <a:t>secondo semestre]</a:t>
            </a:r>
            <a:br>
              <a:rPr lang="it-IT" altLang="en-US" sz="2400" dirty="0"/>
            </a:b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41705DB-D32B-4BD8-B7CB-C11A9926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Lingua inglese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332656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</a:t>
            </a:r>
            <a:r>
              <a:rPr lang="en-GB" altLang="en-US" dirty="0" err="1"/>
              <a:t>inglese</a:t>
            </a:r>
            <a:r>
              <a:rPr lang="en-GB" altLang="en-US" dirty="0"/>
              <a:t>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</a:t>
            </a:r>
            <a:r>
              <a:rPr lang="en-GB" altLang="en-US" dirty="0" err="1"/>
              <a:t>terza</a:t>
            </a:r>
            <a:r>
              <a:rPr lang="en-GB" altLang="en-US" dirty="0"/>
              <a:t>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/>
              <a:t>dimostrare</a:t>
            </a:r>
            <a:r>
              <a:rPr lang="en-GB" altLang="en-US" dirty="0"/>
              <a:t> di </a:t>
            </a:r>
            <a:r>
              <a:rPr lang="en-GB" altLang="en-US" dirty="0" err="1"/>
              <a:t>conoscere</a:t>
            </a:r>
            <a:r>
              <a:rPr lang="en-GB" altLang="en-US" dirty="0"/>
              <a:t> </a:t>
            </a:r>
            <a:r>
              <a:rPr lang="en-GB" altLang="en-US" dirty="0" err="1"/>
              <a:t>l’inglese</a:t>
            </a:r>
            <a:r>
              <a:rPr lang="en-GB" altLang="en-US" dirty="0"/>
              <a:t> </a:t>
            </a:r>
            <a:r>
              <a:rPr lang="en-GB" altLang="en-US" dirty="0" err="1"/>
              <a:t>almeno</a:t>
            </a:r>
            <a:r>
              <a:rPr lang="en-GB" altLang="en-US" dirty="0"/>
              <a:t> a </a:t>
            </a:r>
            <a:r>
              <a:rPr lang="en-GB" altLang="en-US" dirty="0" err="1"/>
              <a:t>livello</a:t>
            </a:r>
            <a:r>
              <a:rPr lang="en-GB" altLang="en-US" dirty="0"/>
              <a:t> B1: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b="1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b="1" dirty="0">
                <a:solidFill>
                  <a:srgbClr val="FF0000"/>
                </a:solidFill>
              </a:rPr>
              <a:t>Assessment test</a:t>
            </a:r>
          </a:p>
          <a:p>
            <a:pPr marL="82550" indent="0">
              <a:buNone/>
            </a:pPr>
            <a:r>
              <a:rPr lang="it-IT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https://clat.unige.it/20232024</a:t>
            </a:r>
            <a:endParaRPr lang="it-IT" dirty="0">
              <a:solidFill>
                <a:srgbClr val="00B050"/>
              </a:solidFill>
            </a:endParaRP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r>
              <a:rPr lang="it-IT" dirty="0"/>
              <a:t>Per l’</a:t>
            </a:r>
            <a:r>
              <a:rPr lang="it-IT" dirty="0" err="1"/>
              <a:t>Assessment</a:t>
            </a:r>
            <a:r>
              <a:rPr lang="it-IT" dirty="0"/>
              <a:t> test ci sono due opzioni: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0534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4738</TotalTime>
  <Words>2016</Words>
  <Application>Microsoft Office PowerPoint</Application>
  <PresentationFormat>Presentazione su schermo (4:3)</PresentationFormat>
  <Paragraphs>246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5" baseType="lpstr">
      <vt:lpstr>Arial</vt:lpstr>
      <vt:lpstr>Gill Sans MT</vt:lpstr>
      <vt:lpstr>Verdana</vt:lpstr>
      <vt:lpstr>Wingdings</vt:lpstr>
      <vt:lpstr>Wingdings 2</vt:lpstr>
      <vt:lpstr>Solstice</vt:lpstr>
      <vt:lpstr>Anglistica 2023-24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Test B1 di inglese  per ‘NON matricole’ LCM</vt:lpstr>
      <vt:lpstr>Test B1 di inglese  per ‘NON matricole’ LCM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Day:  English Language</dc:title>
  <dc:creator>Chris</dc:creator>
  <cp:lastModifiedBy>Ilaria Rizzato</cp:lastModifiedBy>
  <cp:revision>452</cp:revision>
  <dcterms:created xsi:type="dcterms:W3CDTF">2008-09-19T14:35:22Z</dcterms:created>
  <dcterms:modified xsi:type="dcterms:W3CDTF">2023-09-24T13:26:32Z</dcterms:modified>
</cp:coreProperties>
</file>